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77C"/>
    <a:srgbClr val="7B7EE5"/>
    <a:srgbClr val="1FE96C"/>
    <a:srgbClr val="D2368F"/>
    <a:srgbClr val="0895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87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2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21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17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02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9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6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25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0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7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2FE75-E9F8-4C1C-BD27-63A60EE120F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3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C83E53-255E-7786-7A46-AC5F0D564BBF}"/>
              </a:ext>
            </a:extLst>
          </p:cNvPr>
          <p:cNvSpPr/>
          <p:nvPr/>
        </p:nvSpPr>
        <p:spPr>
          <a:xfrm>
            <a:off x="0" y="833219"/>
            <a:ext cx="6858000" cy="4072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4058D6-9BB2-C4A7-F00D-0B1549C3ACA6}"/>
              </a:ext>
            </a:extLst>
          </p:cNvPr>
          <p:cNvGrpSpPr/>
          <p:nvPr/>
        </p:nvGrpSpPr>
        <p:grpSpPr>
          <a:xfrm>
            <a:off x="-1" y="140775"/>
            <a:ext cx="6858001" cy="695325"/>
            <a:chOff x="-1" y="4605337"/>
            <a:chExt cx="6858001" cy="6953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6881EB2-DB82-8B35-FB55-55142B3247E3}"/>
                </a:ext>
              </a:extLst>
            </p:cNvPr>
            <p:cNvSpPr/>
            <p:nvPr/>
          </p:nvSpPr>
          <p:spPr>
            <a:xfrm>
              <a:off x="-1" y="4605337"/>
              <a:ext cx="6858001" cy="695325"/>
            </a:xfrm>
            <a:prstGeom prst="rect">
              <a:avLst/>
            </a:prstGeom>
            <a:solidFill>
              <a:srgbClr val="089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  <p:pic>
          <p:nvPicPr>
            <p:cNvPr id="4" name="Picture 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4CBFD450-A68B-E4CF-34EB-1394930AC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9820" y="4621530"/>
              <a:ext cx="2118360" cy="662940"/>
            </a:xfrm>
            <a:prstGeom prst="rect">
              <a:avLst/>
            </a:prstGeom>
          </p:spPr>
        </p:pic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3EB18A7-1B4D-DC40-ADF0-232DADEB1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918265"/>
              </p:ext>
            </p:extLst>
          </p:nvPr>
        </p:nvGraphicFramePr>
        <p:xfrm>
          <a:off x="171051" y="1879860"/>
          <a:ext cx="6475236" cy="18540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72950">
                  <a:extLst>
                    <a:ext uri="{9D8B030D-6E8A-4147-A177-3AD203B41FA5}">
                      <a16:colId xmlns:a16="http://schemas.microsoft.com/office/drawing/2014/main" val="4129091653"/>
                    </a:ext>
                  </a:extLst>
                </a:gridCol>
                <a:gridCol w="761071">
                  <a:extLst>
                    <a:ext uri="{9D8B030D-6E8A-4147-A177-3AD203B41FA5}">
                      <a16:colId xmlns:a16="http://schemas.microsoft.com/office/drawing/2014/main" val="1868274552"/>
                    </a:ext>
                  </a:extLst>
                </a:gridCol>
                <a:gridCol w="393687">
                  <a:extLst>
                    <a:ext uri="{9D8B030D-6E8A-4147-A177-3AD203B41FA5}">
                      <a16:colId xmlns:a16="http://schemas.microsoft.com/office/drawing/2014/main" val="2472101304"/>
                    </a:ext>
                  </a:extLst>
                </a:gridCol>
                <a:gridCol w="393687">
                  <a:extLst>
                    <a:ext uri="{9D8B030D-6E8A-4147-A177-3AD203B41FA5}">
                      <a16:colId xmlns:a16="http://schemas.microsoft.com/office/drawing/2014/main" val="748256932"/>
                    </a:ext>
                  </a:extLst>
                </a:gridCol>
                <a:gridCol w="393687">
                  <a:extLst>
                    <a:ext uri="{9D8B030D-6E8A-4147-A177-3AD203B41FA5}">
                      <a16:colId xmlns:a16="http://schemas.microsoft.com/office/drawing/2014/main" val="2177183237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710204057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2595050101"/>
                    </a:ext>
                  </a:extLst>
                </a:gridCol>
                <a:gridCol w="259536">
                  <a:extLst>
                    <a:ext uri="{9D8B030D-6E8A-4147-A177-3AD203B41FA5}">
                      <a16:colId xmlns:a16="http://schemas.microsoft.com/office/drawing/2014/main" val="403539845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817771329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088076358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2042037445"/>
                    </a:ext>
                  </a:extLst>
                </a:gridCol>
                <a:gridCol w="327049">
                  <a:extLst>
                    <a:ext uri="{9D8B030D-6E8A-4147-A177-3AD203B41FA5}">
                      <a16:colId xmlns:a16="http://schemas.microsoft.com/office/drawing/2014/main" val="1560542729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56696174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298695283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08091510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519425678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2924429858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39050996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40981741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721982231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572800360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42249198"/>
                    </a:ext>
                  </a:extLst>
                </a:gridCol>
                <a:gridCol w="327049">
                  <a:extLst>
                    <a:ext uri="{9D8B030D-6E8A-4147-A177-3AD203B41FA5}">
                      <a16:colId xmlns:a16="http://schemas.microsoft.com/office/drawing/2014/main" val="127436446"/>
                    </a:ext>
                  </a:extLst>
                </a:gridCol>
              </a:tblGrid>
              <a:tr h="369023">
                <a:tc>
                  <a:txBody>
                    <a:bodyPr/>
                    <a:lstStyle/>
                    <a:p>
                      <a:pPr algn="l"/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Mr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Mrs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spc="1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Ms</a:t>
                      </a:r>
                      <a:r>
                        <a:rPr lang="en-US" sz="1000" spc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spc="2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000" spc="20" dirty="0">
                          <a:solidFill>
                            <a:schemeClr val="tx1"/>
                          </a:solidFill>
                          <a:effectLst/>
                        </a:rPr>
                        <a:t>y)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Surname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50" spc="-5" dirty="0">
                          <a:solidFill>
                            <a:schemeClr val="tx1"/>
                          </a:solidFill>
                          <a:effectLst/>
                        </a:rPr>
                        <a:t>Date of Birth             </a:t>
                      </a:r>
                      <a:endParaRPr lang="en-GB" dirty="0"/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/           /</a:t>
                      </a: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519080"/>
                  </a:ext>
                </a:extLst>
              </a:tr>
              <a:tr h="369023">
                <a:tc gridSpan="14"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Forename(s)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Male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121585"/>
                  </a:ext>
                </a:extLst>
              </a:tr>
              <a:tr h="369023">
                <a:tc gridSpan="23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Local Address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721450"/>
                  </a:ext>
                </a:extLst>
              </a:tr>
              <a:tr h="376874">
                <a:tc gridSpan="6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Post code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840233"/>
                  </a:ext>
                </a:extLst>
              </a:tr>
              <a:tr h="370146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Mobile Number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2470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A502C9E-8C38-FE4D-F89F-B83385962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82272"/>
              </p:ext>
            </p:extLst>
          </p:nvPr>
        </p:nvGraphicFramePr>
        <p:xfrm>
          <a:off x="171051" y="3753514"/>
          <a:ext cx="6475242" cy="4783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7557">
                  <a:extLst>
                    <a:ext uri="{9D8B030D-6E8A-4147-A177-3AD203B41FA5}">
                      <a16:colId xmlns:a16="http://schemas.microsoft.com/office/drawing/2014/main" val="108469227"/>
                    </a:ext>
                  </a:extLst>
                </a:gridCol>
                <a:gridCol w="347625">
                  <a:extLst>
                    <a:ext uri="{9D8B030D-6E8A-4147-A177-3AD203B41FA5}">
                      <a16:colId xmlns:a16="http://schemas.microsoft.com/office/drawing/2014/main" val="2805903691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829916796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3798972381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3729139693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673314884"/>
                    </a:ext>
                  </a:extLst>
                </a:gridCol>
                <a:gridCol w="347625">
                  <a:extLst>
                    <a:ext uri="{9D8B030D-6E8A-4147-A177-3AD203B41FA5}">
                      <a16:colId xmlns:a16="http://schemas.microsoft.com/office/drawing/2014/main" val="3461492124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082873727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563289725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32420414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003710805"/>
                    </a:ext>
                  </a:extLst>
                </a:gridCol>
                <a:gridCol w="347625">
                  <a:extLst>
                    <a:ext uri="{9D8B030D-6E8A-4147-A177-3AD203B41FA5}">
                      <a16:colId xmlns:a16="http://schemas.microsoft.com/office/drawing/2014/main" val="2276726362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118906800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697955235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610024152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760522227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268102435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73017136"/>
                    </a:ext>
                  </a:extLst>
                </a:gridCol>
              </a:tblGrid>
              <a:tr h="239193">
                <a:tc rowSpan="2">
                  <a:txBody>
                    <a:bodyPr/>
                    <a:lstStyle/>
                    <a:p>
                      <a:pPr marL="61595" algn="l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-2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1595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Address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039352"/>
                  </a:ext>
                </a:extLst>
              </a:tr>
              <a:tr h="2391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64492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79253C7-6D4B-D32B-9782-2B2734DD2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322862"/>
              </p:ext>
            </p:extLst>
          </p:nvPr>
        </p:nvGraphicFramePr>
        <p:xfrm>
          <a:off x="187791" y="4323399"/>
          <a:ext cx="6475233" cy="10737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94619">
                  <a:extLst>
                    <a:ext uri="{9D8B030D-6E8A-4147-A177-3AD203B41FA5}">
                      <a16:colId xmlns:a16="http://schemas.microsoft.com/office/drawing/2014/main" val="4095111015"/>
                    </a:ext>
                  </a:extLst>
                </a:gridCol>
                <a:gridCol w="520995">
                  <a:extLst>
                    <a:ext uri="{9D8B030D-6E8A-4147-A177-3AD203B41FA5}">
                      <a16:colId xmlns:a16="http://schemas.microsoft.com/office/drawing/2014/main" val="2867263098"/>
                    </a:ext>
                  </a:extLst>
                </a:gridCol>
                <a:gridCol w="320520">
                  <a:extLst>
                    <a:ext uri="{9D8B030D-6E8A-4147-A177-3AD203B41FA5}">
                      <a16:colId xmlns:a16="http://schemas.microsoft.com/office/drawing/2014/main" val="743279354"/>
                    </a:ext>
                  </a:extLst>
                </a:gridCol>
                <a:gridCol w="157945">
                  <a:extLst>
                    <a:ext uri="{9D8B030D-6E8A-4147-A177-3AD203B41FA5}">
                      <a16:colId xmlns:a16="http://schemas.microsoft.com/office/drawing/2014/main" val="4154471246"/>
                    </a:ext>
                  </a:extLst>
                </a:gridCol>
                <a:gridCol w="344217">
                  <a:extLst>
                    <a:ext uri="{9D8B030D-6E8A-4147-A177-3AD203B41FA5}">
                      <a16:colId xmlns:a16="http://schemas.microsoft.com/office/drawing/2014/main" val="602846659"/>
                    </a:ext>
                  </a:extLst>
                </a:gridCol>
                <a:gridCol w="93428">
                  <a:extLst>
                    <a:ext uri="{9D8B030D-6E8A-4147-A177-3AD203B41FA5}">
                      <a16:colId xmlns:a16="http://schemas.microsoft.com/office/drawing/2014/main" val="1841121404"/>
                    </a:ext>
                  </a:extLst>
                </a:gridCol>
                <a:gridCol w="588210">
                  <a:extLst>
                    <a:ext uri="{9D8B030D-6E8A-4147-A177-3AD203B41FA5}">
                      <a16:colId xmlns:a16="http://schemas.microsoft.com/office/drawing/2014/main" val="4038263642"/>
                    </a:ext>
                  </a:extLst>
                </a:gridCol>
                <a:gridCol w="588210">
                  <a:extLst>
                    <a:ext uri="{9D8B030D-6E8A-4147-A177-3AD203B41FA5}">
                      <a16:colId xmlns:a16="http://schemas.microsoft.com/office/drawing/2014/main" val="494704673"/>
                    </a:ext>
                  </a:extLst>
                </a:gridCol>
                <a:gridCol w="588210">
                  <a:extLst>
                    <a:ext uri="{9D8B030D-6E8A-4147-A177-3AD203B41FA5}">
                      <a16:colId xmlns:a16="http://schemas.microsoft.com/office/drawing/2014/main" val="1386580650"/>
                    </a:ext>
                  </a:extLst>
                </a:gridCol>
                <a:gridCol w="588210">
                  <a:extLst>
                    <a:ext uri="{9D8B030D-6E8A-4147-A177-3AD203B41FA5}">
                      <a16:colId xmlns:a16="http://schemas.microsoft.com/office/drawing/2014/main" val="3656770520"/>
                    </a:ext>
                  </a:extLst>
                </a:gridCol>
                <a:gridCol w="590669">
                  <a:extLst>
                    <a:ext uri="{9D8B030D-6E8A-4147-A177-3AD203B41FA5}">
                      <a16:colId xmlns:a16="http://schemas.microsoft.com/office/drawing/2014/main" val="3973010289"/>
                    </a:ext>
                  </a:extLst>
                </a:gridCol>
              </a:tblGrid>
              <a:tr h="308297">
                <a:tc gridSpan="3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Hospital/ Work Address :  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756870"/>
                  </a:ext>
                </a:extLst>
              </a:tr>
              <a:tr h="308297">
                <a:tc gridSpan="11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Department: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51370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Employee number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NHS &amp; Cardiff University (8 digits)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dirty="0"/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443951"/>
                  </a:ext>
                </a:extLst>
              </a:tr>
            </a:tbl>
          </a:graphicData>
        </a:graphic>
      </p:graphicFrame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F8FDC441-A8C1-F3E7-D8F2-04FB2A031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781442"/>
              </p:ext>
            </p:extLst>
          </p:nvPr>
        </p:nvGraphicFramePr>
        <p:xfrm>
          <a:off x="201613" y="5558618"/>
          <a:ext cx="6468597" cy="591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055">
                  <a:extLst>
                    <a:ext uri="{9D8B030D-6E8A-4147-A177-3AD203B41FA5}">
                      <a16:colId xmlns:a16="http://schemas.microsoft.com/office/drawing/2014/main" val="3620366022"/>
                    </a:ext>
                  </a:extLst>
                </a:gridCol>
                <a:gridCol w="1392315">
                  <a:extLst>
                    <a:ext uri="{9D8B030D-6E8A-4147-A177-3AD203B41FA5}">
                      <a16:colId xmlns:a16="http://schemas.microsoft.com/office/drawing/2014/main" val="2983988639"/>
                    </a:ext>
                  </a:extLst>
                </a:gridCol>
                <a:gridCol w="1531547">
                  <a:extLst>
                    <a:ext uri="{9D8B030D-6E8A-4147-A177-3AD203B41FA5}">
                      <a16:colId xmlns:a16="http://schemas.microsoft.com/office/drawing/2014/main" val="124089138"/>
                    </a:ext>
                  </a:extLst>
                </a:gridCol>
                <a:gridCol w="2144680">
                  <a:extLst>
                    <a:ext uri="{9D8B030D-6E8A-4147-A177-3AD203B41FA5}">
                      <a16:colId xmlns:a16="http://schemas.microsoft.com/office/drawing/2014/main" val="3648219521"/>
                    </a:ext>
                  </a:extLst>
                </a:gridCol>
              </a:tblGrid>
              <a:tr h="591612"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dirty="0"/>
                        <a:t>Associate Membership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NHS/CU</a:t>
                      </a:r>
                    </a:p>
                    <a:p>
                      <a:pPr algn="ctr"/>
                      <a:r>
                        <a:rPr lang="en-GB" sz="1100" dirty="0"/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Retired/Spouse</a:t>
                      </a:r>
                    </a:p>
                    <a:p>
                      <a:pPr algn="ctr"/>
                      <a:r>
                        <a:rPr lang="en-GB" sz="1050" dirty="0"/>
                        <a:t>Membership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Annual                 </a:t>
                      </a:r>
                    </a:p>
                    <a:p>
                      <a:pPr algn="l"/>
                      <a:r>
                        <a:rPr lang="en-GB" sz="1100" dirty="0"/>
                        <a:t>Subscription</a:t>
                      </a:r>
                    </a:p>
                  </a:txBody>
                  <a:tcPr>
                    <a:solidFill>
                      <a:srgbClr val="D236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0516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A8C449C-97A5-B894-0ED7-D0697CCDB20E}"/>
              </a:ext>
            </a:extLst>
          </p:cNvPr>
          <p:cNvSpPr txBox="1"/>
          <p:nvPr/>
        </p:nvSpPr>
        <p:spPr>
          <a:xfrm>
            <a:off x="-446295" y="5345927"/>
            <a:ext cx="76638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Please indicate clearly by circling your desired membership category, if annual subscription also select the correct amount applicable  :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B815131-3EF5-0FDA-9ABE-E767849BF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142517"/>
              </p:ext>
            </p:extLst>
          </p:nvPr>
        </p:nvGraphicFramePr>
        <p:xfrm>
          <a:off x="187791" y="6130082"/>
          <a:ext cx="6475233" cy="4453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47415">
                  <a:extLst>
                    <a:ext uri="{9D8B030D-6E8A-4147-A177-3AD203B41FA5}">
                      <a16:colId xmlns:a16="http://schemas.microsoft.com/office/drawing/2014/main" val="177569009"/>
                    </a:ext>
                  </a:extLst>
                </a:gridCol>
                <a:gridCol w="2227818">
                  <a:extLst>
                    <a:ext uri="{9D8B030D-6E8A-4147-A177-3AD203B41FA5}">
                      <a16:colId xmlns:a16="http://schemas.microsoft.com/office/drawing/2014/main" val="4123596798"/>
                    </a:ext>
                  </a:extLst>
                </a:gridCol>
              </a:tblGrid>
              <a:tr h="103867">
                <a:tc gridSpan="2"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960496"/>
                  </a:ext>
                </a:extLst>
              </a:tr>
              <a:tr h="292991">
                <a:tc>
                  <a:txBody>
                    <a:bodyPr/>
                    <a:lstStyle/>
                    <a:p>
                      <a:pPr marL="62230"/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ropo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ed</a:t>
                      </a:r>
                      <a:r>
                        <a:rPr lang="en-US" sz="1000" spc="1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y (if applicable)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0960"/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Currently An Active Member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r>
                        <a:rPr lang="en-US" sz="10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r>
                        <a:rPr lang="en-US" sz="10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69665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927A06D-D153-00E1-5780-642BC0E5B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614628"/>
              </p:ext>
            </p:extLst>
          </p:nvPr>
        </p:nvGraphicFramePr>
        <p:xfrm>
          <a:off x="191381" y="6578229"/>
          <a:ext cx="6475231" cy="2115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3191">
                  <a:extLst>
                    <a:ext uri="{9D8B030D-6E8A-4147-A177-3AD203B41FA5}">
                      <a16:colId xmlns:a16="http://schemas.microsoft.com/office/drawing/2014/main" val="415089287"/>
                    </a:ext>
                  </a:extLst>
                </a:gridCol>
                <a:gridCol w="1317326">
                  <a:extLst>
                    <a:ext uri="{9D8B030D-6E8A-4147-A177-3AD203B41FA5}">
                      <a16:colId xmlns:a16="http://schemas.microsoft.com/office/drawing/2014/main" val="1997890326"/>
                    </a:ext>
                  </a:extLst>
                </a:gridCol>
                <a:gridCol w="1385976">
                  <a:extLst>
                    <a:ext uri="{9D8B030D-6E8A-4147-A177-3AD203B41FA5}">
                      <a16:colId xmlns:a16="http://schemas.microsoft.com/office/drawing/2014/main" val="1820400834"/>
                    </a:ext>
                  </a:extLst>
                </a:gridCol>
                <a:gridCol w="1385976">
                  <a:extLst>
                    <a:ext uri="{9D8B030D-6E8A-4147-A177-3AD203B41FA5}">
                      <a16:colId xmlns:a16="http://schemas.microsoft.com/office/drawing/2014/main" val="3056404181"/>
                    </a:ext>
                  </a:extLst>
                </a:gridCol>
                <a:gridCol w="1472762">
                  <a:extLst>
                    <a:ext uri="{9D8B030D-6E8A-4147-A177-3AD203B41FA5}">
                      <a16:colId xmlns:a16="http://schemas.microsoft.com/office/drawing/2014/main" val="830993169"/>
                    </a:ext>
                  </a:extLst>
                </a:gridCol>
              </a:tblGrid>
              <a:tr h="372110">
                <a:tc>
                  <a:txBody>
                    <a:bodyPr/>
                    <a:lstStyle/>
                    <a:p>
                      <a:pPr algn="l"/>
                      <a:r>
                        <a:rPr lang="en-GB" sz="1400">
                          <a:effectLst/>
                          <a:latin typeface="+mn-lt"/>
                        </a:rPr>
                        <a:t> </a:t>
                      </a:r>
                      <a:endParaRPr lang="en-GB" sz="1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Membership Fee Only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Swim Ticket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Gym Ticket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Multi Ticket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2499704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Monthly Ticket Options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</a:rPr>
                        <a:t>£10.50 NHS/CU</a:t>
                      </a:r>
                    </a:p>
                    <a:p>
                      <a:pPr algn="l"/>
                      <a:r>
                        <a:rPr lang="en-GB" sz="1000" dirty="0">
                          <a:effectLst/>
                        </a:rPr>
                        <a:t>£12.45 Assoc </a:t>
                      </a:r>
                    </a:p>
                    <a:p>
                      <a:pPr algn="l"/>
                      <a:r>
                        <a:rPr lang="en-GB" sz="1000" dirty="0">
                          <a:effectLst/>
                        </a:rPr>
                        <a:t>£8.75Retired/Spouse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</a:rPr>
                        <a:t>£30.00 NHS/CU</a:t>
                      </a:r>
                    </a:p>
                    <a:p>
                      <a:pPr algn="l"/>
                      <a:r>
                        <a:rPr lang="en-GB" sz="1000" dirty="0">
                          <a:effectLst/>
                        </a:rPr>
                        <a:t>£33.00 Assoc </a:t>
                      </a:r>
                    </a:p>
                    <a:p>
                      <a:pPr algn="l"/>
                      <a:r>
                        <a:rPr lang="en-GB" sz="1000" dirty="0">
                          <a:effectLst/>
                        </a:rPr>
                        <a:t>£33.00Retired/Spouse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</a:rPr>
                        <a:t>£37.00 NHS/CU</a:t>
                      </a:r>
                    </a:p>
                    <a:p>
                      <a:pPr algn="l"/>
                      <a:r>
                        <a:rPr lang="en-GB" sz="1000" dirty="0">
                          <a:effectLst/>
                        </a:rPr>
                        <a:t>£38.50 Assoc </a:t>
                      </a:r>
                    </a:p>
                    <a:p>
                      <a:pPr algn="l"/>
                      <a:r>
                        <a:rPr lang="en-GB" sz="1000" dirty="0">
                          <a:effectLst/>
                        </a:rPr>
                        <a:t>£38.50Retired/Spouse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</a:rPr>
                        <a:t>£38.00 NHS/CU</a:t>
                      </a:r>
                    </a:p>
                    <a:p>
                      <a:pPr algn="l"/>
                      <a:r>
                        <a:rPr lang="en-GB" sz="1000" dirty="0">
                          <a:effectLst/>
                        </a:rPr>
                        <a:t>£40.00 Assoc </a:t>
                      </a:r>
                    </a:p>
                    <a:p>
                      <a:pPr algn="l"/>
                      <a:r>
                        <a:rPr lang="en-GB" sz="1000" dirty="0">
                          <a:effectLst/>
                        </a:rPr>
                        <a:t>£40.00Retired/Spouse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1559757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effectLst/>
                        </a:rPr>
                        <a:t>What you get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Pay as you go to use the facilities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Includes use of Swimming pool and</a:t>
                      </a:r>
                    </a:p>
                    <a:p>
                      <a:pPr algn="ctr"/>
                      <a:r>
                        <a:rPr lang="en-GB" sz="1000">
                          <a:effectLst/>
                        </a:rPr>
                        <a:t>pay as you go to use the rest of the facilities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Includes use of Gym and pay as you go </a:t>
                      </a:r>
                    </a:p>
                    <a:p>
                      <a:pPr algn="ctr"/>
                      <a:r>
                        <a:rPr lang="en-GB" sz="1000">
                          <a:effectLst/>
                        </a:rPr>
                        <a:t>to use the rest of the facilities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All-inclusive for gym, classes and swimming pool plus pay only £3 for squash/ Badminton courts booked on day of play </a:t>
                      </a:r>
                      <a:r>
                        <a:rPr lang="en-GB" sz="1000" u="sng" dirty="0">
                          <a:effectLst/>
                        </a:rPr>
                        <a:t>T’s &amp; C’s apply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9854764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Chosen Ticket Price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</a:rPr>
                        <a:t>£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1858536"/>
                  </a:ext>
                </a:extLst>
              </a:tr>
            </a:tbl>
          </a:graphicData>
        </a:graphic>
      </p:graphicFrame>
      <p:sp>
        <p:nvSpPr>
          <p:cNvPr id="23" name="Rectangle 10">
            <a:extLst>
              <a:ext uri="{FF2B5EF4-FFF2-40B4-BE49-F238E27FC236}">
                <a16:creationId xmlns:a16="http://schemas.microsoft.com/office/drawing/2014/main" id="{E3D0B924-3EE7-BC81-5B8E-A32F1AD4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59" y="8694049"/>
            <a:ext cx="61911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Please can you confirm your preferred method of contact for future events &amp; offers?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Any data supplied by you on this form will be processed in accordance with The Data Protection Act 1998. </a:t>
            </a:r>
            <a:endParaRPr kumimoji="0" lang="en-GB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                                 By </a:t>
            </a:r>
            <a:r>
              <a:rPr lang="en-US" altLang="en-US" sz="9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phone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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BatangChe" panose="02030609000101010101" pitchFamily="49" charset="-127"/>
                <a:sym typeface="Wingdings" panose="05000000000000000000" pitchFamily="2" charset="2"/>
              </a:rPr>
              <a:t>                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BatangChe" panose="02030609000101010101" pitchFamily="49" charset="-127"/>
                <a:sym typeface="Wingdings" panose="05000000000000000000" pitchFamily="2" charset="2"/>
              </a:rPr>
              <a:t>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By email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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BatangChe" panose="02030609000101010101" pitchFamily="49" charset="-127"/>
              </a:rPr>
              <a:t>               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BatangChe" panose="02030609000101010101" pitchFamily="49" charset="-127"/>
                <a:sym typeface="Wingdings" panose="05000000000000000000" pitchFamily="2" charset="2"/>
              </a:rPr>
              <a:t>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Neither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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I confirm that I have read and understood a copy of the Terms and Conditions and that I will abide by them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Sans Serif" panose="020B0604020202020204" pitchFamily="34" charset="0"/>
              <a:ea typeface="Times New Roman" panose="02020603050405020304" pitchFamily="18" charset="0"/>
              <a:cs typeface="Microsoft Sans Serif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968337C-99D1-FDEB-439F-0C8F1DF16CCD}"/>
              </a:ext>
            </a:extLst>
          </p:cNvPr>
          <p:cNvSpPr txBox="1"/>
          <p:nvPr/>
        </p:nvSpPr>
        <p:spPr>
          <a:xfrm>
            <a:off x="230392" y="9386546"/>
            <a:ext cx="6471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Member Signature:                                                              Dated:</a:t>
            </a:r>
          </a:p>
          <a:p>
            <a:r>
              <a:rPr lang="en-GB" sz="1200" dirty="0"/>
              <a:t>Received By :                                                                         Dated: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C8F7203-F317-DCC7-7CCA-FDC8CA8C944F}"/>
              </a:ext>
            </a:extLst>
          </p:cNvPr>
          <p:cNvCxnSpPr>
            <a:cxnSpLocks/>
            <a:stCxn id="27" idx="1"/>
          </p:cNvCxnSpPr>
          <p:nvPr/>
        </p:nvCxnSpPr>
        <p:spPr>
          <a:xfrm>
            <a:off x="230392" y="9617379"/>
            <a:ext cx="64434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FE38F1A9-6316-6A80-1027-F6CAE2E0964D}"/>
              </a:ext>
            </a:extLst>
          </p:cNvPr>
          <p:cNvSpPr/>
          <p:nvPr/>
        </p:nvSpPr>
        <p:spPr>
          <a:xfrm>
            <a:off x="1851865" y="833219"/>
            <a:ext cx="31506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Application For Membership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793FD2B-E9AF-78DA-8770-8E2BD2FFC936}"/>
              </a:ext>
            </a:extLst>
          </p:cNvPr>
          <p:cNvSpPr txBox="1"/>
          <p:nvPr/>
        </p:nvSpPr>
        <p:spPr>
          <a:xfrm>
            <a:off x="0" y="1278318"/>
            <a:ext cx="69324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To: The Fitness14 Club Manager,</a:t>
            </a:r>
          </a:p>
          <a:p>
            <a:r>
              <a:rPr lang="en-GB" sz="1100" dirty="0"/>
              <a:t>I wish to be enrolled as a Member of the Cardiff Medical Centre Sports &amp; Social Club and agree to abide by the rules appertaining thereto.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2FE191-7784-BE42-C11F-38B19AF26993}"/>
              </a:ext>
            </a:extLst>
          </p:cNvPr>
          <p:cNvSpPr txBox="1"/>
          <p:nvPr/>
        </p:nvSpPr>
        <p:spPr>
          <a:xfrm>
            <a:off x="5391435" y="5511289"/>
            <a:ext cx="1446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£128.25 NHS/CU</a:t>
            </a:r>
          </a:p>
          <a:p>
            <a:r>
              <a:rPr lang="en-GB" sz="900" dirty="0">
                <a:solidFill>
                  <a:schemeClr val="bg1"/>
                </a:solidFill>
              </a:rPr>
              <a:t>£150.00 Associate</a:t>
            </a:r>
          </a:p>
          <a:p>
            <a:r>
              <a:rPr lang="en-GB" sz="900" dirty="0">
                <a:solidFill>
                  <a:schemeClr val="bg1"/>
                </a:solidFill>
              </a:rPr>
              <a:t>£105.00  Retried/Spouse</a:t>
            </a:r>
          </a:p>
          <a:p>
            <a:r>
              <a:rPr lang="en-GB" sz="900" dirty="0">
                <a:solidFill>
                  <a:schemeClr val="bg1"/>
                </a:solidFill>
              </a:rPr>
              <a:t>£82.50    L.T.R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0D116-571D-DBD1-73F9-C1C664D8E179}"/>
              </a:ext>
            </a:extLst>
          </p:cNvPr>
          <p:cNvCxnSpPr>
            <a:cxnSpLocks/>
          </p:cNvCxnSpPr>
          <p:nvPr/>
        </p:nvCxnSpPr>
        <p:spPr>
          <a:xfrm>
            <a:off x="214194" y="9848211"/>
            <a:ext cx="64434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44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438</Words>
  <Application>Microsoft Office PowerPoint</Application>
  <PresentationFormat>A4 Paper (210x297 mm)</PresentationFormat>
  <Paragraphs>136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Microsoft Sans Serif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membership</dc:creator>
  <cp:lastModifiedBy>Swim Classes</cp:lastModifiedBy>
  <cp:revision>19</cp:revision>
  <cp:lastPrinted>2022-12-22T16:28:15Z</cp:lastPrinted>
  <dcterms:created xsi:type="dcterms:W3CDTF">2022-08-03T11:37:11Z</dcterms:created>
  <dcterms:modified xsi:type="dcterms:W3CDTF">2023-03-13T10:04:28Z</dcterms:modified>
</cp:coreProperties>
</file>